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56"/>
  </p:notesMasterIdLst>
  <p:sldIdLst>
    <p:sldId id="278" r:id="rId2"/>
    <p:sldId id="279" r:id="rId3"/>
    <p:sldId id="280" r:id="rId4"/>
    <p:sldId id="311" r:id="rId5"/>
    <p:sldId id="281" r:id="rId6"/>
    <p:sldId id="294" r:id="rId7"/>
    <p:sldId id="295" r:id="rId8"/>
    <p:sldId id="296" r:id="rId9"/>
    <p:sldId id="297" r:id="rId10"/>
    <p:sldId id="298" r:id="rId11"/>
    <p:sldId id="299" r:id="rId12"/>
    <p:sldId id="300" r:id="rId13"/>
    <p:sldId id="310" r:id="rId14"/>
    <p:sldId id="301" r:id="rId15"/>
    <p:sldId id="302" r:id="rId16"/>
    <p:sldId id="303" r:id="rId17"/>
    <p:sldId id="304" r:id="rId18"/>
    <p:sldId id="305" r:id="rId19"/>
    <p:sldId id="306" r:id="rId20"/>
    <p:sldId id="307" r:id="rId21"/>
    <p:sldId id="341" r:id="rId22"/>
    <p:sldId id="308" r:id="rId23"/>
    <p:sldId id="283" r:id="rId24"/>
    <p:sldId id="312" r:id="rId25"/>
    <p:sldId id="313" r:id="rId26"/>
    <p:sldId id="309" r:id="rId27"/>
    <p:sldId id="314" r:id="rId28"/>
    <p:sldId id="340" r:id="rId29"/>
    <p:sldId id="315" r:id="rId30"/>
    <p:sldId id="284" r:id="rId31"/>
    <p:sldId id="316" r:id="rId32"/>
    <p:sldId id="317" r:id="rId33"/>
    <p:sldId id="318" r:id="rId34"/>
    <p:sldId id="345" r:id="rId35"/>
    <p:sldId id="319" r:id="rId36"/>
    <p:sldId id="321" r:id="rId37"/>
    <p:sldId id="320" r:id="rId38"/>
    <p:sldId id="324" r:id="rId39"/>
    <p:sldId id="329" r:id="rId40"/>
    <p:sldId id="325" r:id="rId41"/>
    <p:sldId id="326" r:id="rId42"/>
    <p:sldId id="328" r:id="rId43"/>
    <p:sldId id="330" r:id="rId44"/>
    <p:sldId id="331" r:id="rId45"/>
    <p:sldId id="332" r:id="rId46"/>
    <p:sldId id="288" r:id="rId47"/>
    <p:sldId id="333" r:id="rId48"/>
    <p:sldId id="334" r:id="rId49"/>
    <p:sldId id="338" r:id="rId50"/>
    <p:sldId id="339" r:id="rId51"/>
    <p:sldId id="346" r:id="rId52"/>
    <p:sldId id="337" r:id="rId53"/>
    <p:sldId id="290" r:id="rId54"/>
    <p:sldId id="293" r:id="rId5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FDFAF6"/>
    <a:srgbClr val="FFFFFF"/>
    <a:srgbClr val="FDFBF6"/>
    <a:srgbClr val="5D67AC"/>
    <a:srgbClr val="202C8F"/>
    <a:srgbClr val="AAC4E9"/>
    <a:srgbClr val="F5CDCE"/>
    <a:srgbClr val="DF8C8C"/>
    <a:srgbClr val="D4D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5" d="100"/>
          <a:sy n="85" d="100"/>
        </p:scale>
        <p:origin x="590"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hyperlink" Target="https://www.linkedin.com/in/nand-kishore-ol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7.web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8.web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29.web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2.web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5.webp"/><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39.webp"/><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0.webp"/><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9.web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2.webp"/><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3.webp"/><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4.webp"/><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hyperlink" Target="https://www.linkedin.com/in/nand-kishore-ol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www.linkedin.com/in/nand-kishore-ola/" TargetMode="External"/><Relationship Id="rId2"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www.linkedin.com/in/nand-kishore-ola/"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hyperlink" Target="https://algosathi.netlify.app/"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nand-kishore-ola/"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Intro to cloud</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hlinkClick r:id="rId2"/>
              </a:rPr>
              <a:t>Nand Kishore Ola</a:t>
            </a:r>
            <a:r>
              <a:rPr lang="en-US" dirty="0"/>
              <a:t>​</a:t>
            </a:r>
          </a:p>
          <a:p>
            <a:r>
              <a:rPr lang="en-US" b="0" i="0" dirty="0">
                <a:solidFill>
                  <a:srgbClr val="202124"/>
                </a:solidFill>
                <a:effectLst/>
                <a:latin typeface="Google Sans"/>
              </a:rPr>
              <a:t>NIT Jalandhar</a:t>
            </a:r>
            <a:endParaRPr lang="en-US" dirty="0"/>
          </a:p>
          <a:p>
            <a:endParaRPr lang="en-US" dirty="0"/>
          </a:p>
        </p:txBody>
      </p:sp>
      <p:sp>
        <p:nvSpPr>
          <p:cNvPr id="5" name="Rectangle 4">
            <a:extLst>
              <a:ext uri="{FF2B5EF4-FFF2-40B4-BE49-F238E27FC236}">
                <a16:creationId xmlns:a16="http://schemas.microsoft.com/office/drawing/2014/main" id="{CD6AA1A7-C9C4-23FF-FBC5-51206655E98D}"/>
              </a:ext>
            </a:extLst>
          </p:cNvPr>
          <p:cNvSpPr/>
          <p:nvPr/>
        </p:nvSpPr>
        <p:spPr>
          <a:xfrm>
            <a:off x="0" y="6364941"/>
            <a:ext cx="1604682" cy="4930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hlinkClick r:id="rId2">
                  <a:extLst>
                    <a:ext uri="{A12FA001-AC4F-418D-AE19-62706E023703}">
                      <ahyp:hlinkClr xmlns:ahyp="http://schemas.microsoft.com/office/drawing/2018/hyperlinkcolor" val="tx"/>
                    </a:ext>
                  </a:extLst>
                </a:hlinkClick>
              </a:rPr>
              <a:t>LinkedIn</a:t>
            </a:r>
            <a:endParaRPr lang="en-IN" dirty="0">
              <a:solidFill>
                <a:schemeClr val="bg1"/>
              </a:solidFill>
            </a:endParaRPr>
          </a:p>
        </p:txBody>
      </p:sp>
      <p:sp>
        <p:nvSpPr>
          <p:cNvPr id="6" name="Rectangle 5">
            <a:extLst>
              <a:ext uri="{FF2B5EF4-FFF2-40B4-BE49-F238E27FC236}">
                <a16:creationId xmlns:a16="http://schemas.microsoft.com/office/drawing/2014/main" id="{CF8A00F1-A2B3-BD4B-5653-0DC82D9874BB}"/>
              </a:ext>
            </a:extLst>
          </p:cNvPr>
          <p:cNvSpPr/>
          <p:nvPr/>
        </p:nvSpPr>
        <p:spPr>
          <a:xfrm>
            <a:off x="10793506" y="6364941"/>
            <a:ext cx="1398494" cy="4930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20-04-2023</a:t>
            </a:r>
            <a:endParaRPr lang="en-IN"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5262282" cy="769441"/>
          </a:xfrm>
          <a:prstGeom prst="rect">
            <a:avLst/>
          </a:prstGeom>
          <a:noFill/>
        </p:spPr>
        <p:txBody>
          <a:bodyPr wrap="square" rtlCol="0">
            <a:spAutoFit/>
          </a:bodyPr>
          <a:lstStyle/>
          <a:p>
            <a:r>
              <a:rPr lang="en-US" sz="4400" dirty="0">
                <a:solidFill>
                  <a:schemeClr val="accent6">
                    <a:lumMod val="75000"/>
                  </a:schemeClr>
                </a:solidFill>
              </a:rPr>
              <a:t>Instance Types</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9AC9EC37-7C57-16E6-624E-F4C9771F91D0}"/>
              </a:ext>
            </a:extLst>
          </p:cNvPr>
          <p:cNvPicPr>
            <a:picLocks noChangeAspect="1"/>
          </p:cNvPicPr>
          <p:nvPr/>
        </p:nvPicPr>
        <p:blipFill>
          <a:blip r:embed="rId2"/>
          <a:stretch>
            <a:fillRect/>
          </a:stretch>
        </p:blipFill>
        <p:spPr>
          <a:xfrm>
            <a:off x="0" y="1352979"/>
            <a:ext cx="12192000" cy="4725783"/>
          </a:xfrm>
          <a:prstGeom prst="rect">
            <a:avLst/>
          </a:prstGeom>
        </p:spPr>
      </p:pic>
      <p:sp>
        <p:nvSpPr>
          <p:cNvPr id="4" name="Rectangle 3">
            <a:extLst>
              <a:ext uri="{FF2B5EF4-FFF2-40B4-BE49-F238E27FC236}">
                <a16:creationId xmlns:a16="http://schemas.microsoft.com/office/drawing/2014/main" id="{0586C776-271A-055F-AF55-D79E02E74192}"/>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99488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Network Setting for traffic</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7FA4B930-8671-0DD5-2C88-536CD1048D24}"/>
              </a:ext>
            </a:extLst>
          </p:cNvPr>
          <p:cNvPicPr>
            <a:picLocks noChangeAspect="1"/>
          </p:cNvPicPr>
          <p:nvPr/>
        </p:nvPicPr>
        <p:blipFill>
          <a:blip r:embed="rId2"/>
          <a:stretch>
            <a:fillRect/>
          </a:stretch>
        </p:blipFill>
        <p:spPr>
          <a:xfrm>
            <a:off x="0" y="1229704"/>
            <a:ext cx="12192000" cy="5277134"/>
          </a:xfrm>
          <a:prstGeom prst="rect">
            <a:avLst/>
          </a:prstGeom>
        </p:spPr>
      </p:pic>
      <p:sp>
        <p:nvSpPr>
          <p:cNvPr id="3" name="Rectangle 2">
            <a:extLst>
              <a:ext uri="{FF2B5EF4-FFF2-40B4-BE49-F238E27FC236}">
                <a16:creationId xmlns:a16="http://schemas.microsoft.com/office/drawing/2014/main" id="{983D96F2-0CDE-5C37-87B2-9E7536ABAD89}"/>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10481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2B714-5F55-3AAF-AF76-250D1073568C}"/>
              </a:ext>
            </a:extLst>
          </p:cNvPr>
          <p:cNvPicPr>
            <a:picLocks noChangeAspect="1"/>
          </p:cNvPicPr>
          <p:nvPr/>
        </p:nvPicPr>
        <p:blipFill>
          <a:blip r:embed="rId2"/>
          <a:stretch>
            <a:fillRect/>
          </a:stretch>
        </p:blipFill>
        <p:spPr>
          <a:xfrm>
            <a:off x="3964606" y="2061881"/>
            <a:ext cx="4818563" cy="3700743"/>
          </a:xfrm>
          <a:prstGeom prst="rect">
            <a:avLst/>
          </a:prstGeom>
        </p:spPr>
      </p:pic>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Storage to install OS on EC2</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B22A591E-035E-B897-4F37-14686710D845}"/>
              </a:ext>
            </a:extLst>
          </p:cNvPr>
          <p:cNvPicPr>
            <a:picLocks noChangeAspect="1"/>
          </p:cNvPicPr>
          <p:nvPr/>
        </p:nvPicPr>
        <p:blipFill>
          <a:blip r:embed="rId3"/>
          <a:stretch>
            <a:fillRect/>
          </a:stretch>
        </p:blipFill>
        <p:spPr>
          <a:xfrm>
            <a:off x="0" y="1580053"/>
            <a:ext cx="12192000" cy="4468860"/>
          </a:xfrm>
          <a:prstGeom prst="rect">
            <a:avLst/>
          </a:prstGeom>
        </p:spPr>
      </p:pic>
      <p:sp>
        <p:nvSpPr>
          <p:cNvPr id="4" name="Rectangle 3">
            <a:extLst>
              <a:ext uri="{FF2B5EF4-FFF2-40B4-BE49-F238E27FC236}">
                <a16:creationId xmlns:a16="http://schemas.microsoft.com/office/drawing/2014/main" id="{E08F3793-9453-0C4B-D4D0-7EF57B2D342F}"/>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4">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49733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33CBCC-183F-AE90-AFEE-541EECBC58E0}"/>
              </a:ext>
            </a:extLst>
          </p:cNvPr>
          <p:cNvSpPr/>
          <p:nvPr/>
        </p:nvSpPr>
        <p:spPr>
          <a:xfrm>
            <a:off x="-89647" y="-118055"/>
            <a:ext cx="12371294" cy="708211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822B714-5F55-3AAF-AF76-250D1073568C}"/>
              </a:ext>
            </a:extLst>
          </p:cNvPr>
          <p:cNvPicPr>
            <a:picLocks noChangeAspect="1"/>
          </p:cNvPicPr>
          <p:nvPr/>
        </p:nvPicPr>
        <p:blipFill>
          <a:blip r:embed="rId2"/>
          <a:stretch>
            <a:fillRect/>
          </a:stretch>
        </p:blipFill>
        <p:spPr>
          <a:xfrm>
            <a:off x="2160494" y="276392"/>
            <a:ext cx="8417859" cy="6465067"/>
          </a:xfrm>
          <a:prstGeom prst="rect">
            <a:avLst/>
          </a:prstGeom>
        </p:spPr>
      </p:pic>
      <p:sp>
        <p:nvSpPr>
          <p:cNvPr id="4" name="Rectangle 3">
            <a:extLst>
              <a:ext uri="{FF2B5EF4-FFF2-40B4-BE49-F238E27FC236}">
                <a16:creationId xmlns:a16="http://schemas.microsoft.com/office/drawing/2014/main" id="{805B8F68-94AC-C28E-A731-971B0DF3F5C1}"/>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16486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Advance volume settings</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5F8B0E9A-FC97-2E7A-DE55-BE2296FC7F0E}"/>
              </a:ext>
            </a:extLst>
          </p:cNvPr>
          <p:cNvPicPr>
            <a:picLocks noChangeAspect="1"/>
          </p:cNvPicPr>
          <p:nvPr/>
        </p:nvPicPr>
        <p:blipFill>
          <a:blip r:embed="rId2"/>
          <a:stretch>
            <a:fillRect/>
          </a:stretch>
        </p:blipFill>
        <p:spPr>
          <a:xfrm>
            <a:off x="0" y="1273555"/>
            <a:ext cx="12192000" cy="5279078"/>
          </a:xfrm>
          <a:prstGeom prst="rect">
            <a:avLst/>
          </a:prstGeom>
        </p:spPr>
      </p:pic>
      <p:sp>
        <p:nvSpPr>
          <p:cNvPr id="3" name="Rectangle 2">
            <a:extLst>
              <a:ext uri="{FF2B5EF4-FFF2-40B4-BE49-F238E27FC236}">
                <a16:creationId xmlns:a16="http://schemas.microsoft.com/office/drawing/2014/main" id="{43E38EEB-3536-19DE-F123-445F732E370C}"/>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57417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Advance network settings </a:t>
            </a:r>
            <a:r>
              <a:rPr lang="en-IN" b="0" i="0" dirty="0">
                <a:solidFill>
                  <a:srgbClr val="1F2C8F"/>
                </a:solidFill>
                <a:effectLst/>
                <a:latin typeface="Söhne"/>
              </a:rPr>
              <a:t>Virtual Private Cloud</a:t>
            </a:r>
            <a:endParaRPr lang="en-IN" dirty="0">
              <a:solidFill>
                <a:srgbClr val="1F2C8F"/>
              </a:solidFill>
            </a:endParaRPr>
          </a:p>
        </p:txBody>
      </p:sp>
      <p:pic>
        <p:nvPicPr>
          <p:cNvPr id="3" name="Picture 2">
            <a:extLst>
              <a:ext uri="{FF2B5EF4-FFF2-40B4-BE49-F238E27FC236}">
                <a16:creationId xmlns:a16="http://schemas.microsoft.com/office/drawing/2014/main" id="{5E0C09D1-5D7C-4A2C-98F5-46FF662C3A77}"/>
              </a:ext>
            </a:extLst>
          </p:cNvPr>
          <p:cNvPicPr>
            <a:picLocks noChangeAspect="1"/>
          </p:cNvPicPr>
          <p:nvPr/>
        </p:nvPicPr>
        <p:blipFill>
          <a:blip r:embed="rId2"/>
          <a:stretch>
            <a:fillRect/>
          </a:stretch>
        </p:blipFill>
        <p:spPr>
          <a:xfrm>
            <a:off x="0" y="1306421"/>
            <a:ext cx="12192000" cy="5105770"/>
          </a:xfrm>
          <a:prstGeom prst="rect">
            <a:avLst/>
          </a:prstGeom>
        </p:spPr>
      </p:pic>
      <p:sp>
        <p:nvSpPr>
          <p:cNvPr id="4" name="Rectangle 3">
            <a:extLst>
              <a:ext uri="{FF2B5EF4-FFF2-40B4-BE49-F238E27FC236}">
                <a16:creationId xmlns:a16="http://schemas.microsoft.com/office/drawing/2014/main" id="{B9196A5B-839E-DE59-4FAF-9F3A047C6507}"/>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0137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Advance pre-configuration </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9900555F-9875-29DF-2DC9-86F4BA90E5C3}"/>
              </a:ext>
            </a:extLst>
          </p:cNvPr>
          <p:cNvPicPr>
            <a:picLocks noChangeAspect="1"/>
          </p:cNvPicPr>
          <p:nvPr/>
        </p:nvPicPr>
        <p:blipFill>
          <a:blip r:embed="rId2"/>
          <a:stretch>
            <a:fillRect/>
          </a:stretch>
        </p:blipFill>
        <p:spPr>
          <a:xfrm>
            <a:off x="0" y="1145227"/>
            <a:ext cx="12192000" cy="5284721"/>
          </a:xfrm>
          <a:prstGeom prst="rect">
            <a:avLst/>
          </a:prstGeom>
        </p:spPr>
      </p:pic>
      <p:sp>
        <p:nvSpPr>
          <p:cNvPr id="3" name="Rectangle 2">
            <a:extLst>
              <a:ext uri="{FF2B5EF4-FFF2-40B4-BE49-F238E27FC236}">
                <a16:creationId xmlns:a16="http://schemas.microsoft.com/office/drawing/2014/main" id="{BFB6F4B9-258E-C603-A008-8B2BEF68D877}"/>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19898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6" y="116541"/>
            <a:ext cx="8991600" cy="769441"/>
          </a:xfrm>
          <a:prstGeom prst="rect">
            <a:avLst/>
          </a:prstGeom>
          <a:noFill/>
        </p:spPr>
        <p:txBody>
          <a:bodyPr wrap="square" rtlCol="0">
            <a:spAutoFit/>
          </a:bodyPr>
          <a:lstStyle/>
          <a:p>
            <a:r>
              <a:rPr lang="en-US" sz="4400" dirty="0">
                <a:solidFill>
                  <a:schemeClr val="accent6">
                    <a:lumMod val="75000"/>
                  </a:schemeClr>
                </a:solidFill>
              </a:rPr>
              <a:t>Bash Script(as Root user be careful)</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C268CBB5-44DA-A1EE-7323-B20C9D639330}"/>
              </a:ext>
            </a:extLst>
          </p:cNvPr>
          <p:cNvPicPr>
            <a:picLocks noChangeAspect="1"/>
          </p:cNvPicPr>
          <p:nvPr/>
        </p:nvPicPr>
        <p:blipFill>
          <a:blip r:embed="rId2"/>
          <a:stretch>
            <a:fillRect/>
          </a:stretch>
        </p:blipFill>
        <p:spPr>
          <a:xfrm>
            <a:off x="0" y="1467137"/>
            <a:ext cx="12192000" cy="5274322"/>
          </a:xfrm>
          <a:prstGeom prst="rect">
            <a:avLst/>
          </a:prstGeom>
        </p:spPr>
      </p:pic>
      <p:sp>
        <p:nvSpPr>
          <p:cNvPr id="4" name="Rectangle 3">
            <a:extLst>
              <a:ext uri="{FF2B5EF4-FFF2-40B4-BE49-F238E27FC236}">
                <a16:creationId xmlns:a16="http://schemas.microsoft.com/office/drawing/2014/main" id="{47B7588D-EF25-7104-5130-DB545748C62F}"/>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8343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Response from Ec2</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98DFF77A-BEA2-A9CC-C0E8-6179B09763AC}"/>
              </a:ext>
            </a:extLst>
          </p:cNvPr>
          <p:cNvPicPr>
            <a:picLocks noChangeAspect="1"/>
          </p:cNvPicPr>
          <p:nvPr/>
        </p:nvPicPr>
        <p:blipFill>
          <a:blip r:embed="rId2"/>
          <a:stretch>
            <a:fillRect/>
          </a:stretch>
        </p:blipFill>
        <p:spPr>
          <a:xfrm>
            <a:off x="0" y="954392"/>
            <a:ext cx="12192000" cy="6168415"/>
          </a:xfrm>
          <a:prstGeom prst="rect">
            <a:avLst/>
          </a:prstGeom>
        </p:spPr>
      </p:pic>
      <p:sp>
        <p:nvSpPr>
          <p:cNvPr id="3" name="Rectangle 2">
            <a:extLst>
              <a:ext uri="{FF2B5EF4-FFF2-40B4-BE49-F238E27FC236}">
                <a16:creationId xmlns:a16="http://schemas.microsoft.com/office/drawing/2014/main" id="{3EEB9174-C16D-B2BA-F42D-564BD585C614}"/>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64249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Ec2 connection method</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86E7C305-893C-3AB5-5504-9DED83E1614D}"/>
              </a:ext>
            </a:extLst>
          </p:cNvPr>
          <p:cNvPicPr>
            <a:picLocks noChangeAspect="1"/>
          </p:cNvPicPr>
          <p:nvPr/>
        </p:nvPicPr>
        <p:blipFill>
          <a:blip r:embed="rId2"/>
          <a:stretch>
            <a:fillRect/>
          </a:stretch>
        </p:blipFill>
        <p:spPr>
          <a:xfrm>
            <a:off x="2017059" y="1282453"/>
            <a:ext cx="7799294" cy="5665194"/>
          </a:xfrm>
          <a:prstGeom prst="rect">
            <a:avLst/>
          </a:prstGeom>
        </p:spPr>
      </p:pic>
      <p:sp>
        <p:nvSpPr>
          <p:cNvPr id="4" name="Rectangle 3">
            <a:extLst>
              <a:ext uri="{FF2B5EF4-FFF2-40B4-BE49-F238E27FC236}">
                <a16:creationId xmlns:a16="http://schemas.microsoft.com/office/drawing/2014/main" id="{EB4A15B6-F97C-4B22-68AD-C6DA58F5DED9}"/>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15287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1"/>
            <a:ext cx="5693664" cy="3764639"/>
          </a:xfrm>
        </p:spPr>
        <p:txBody>
          <a:bodyPr/>
          <a:lstStyle/>
          <a:p>
            <a:r>
              <a:rPr lang="en-US" dirty="0"/>
              <a:t>Introduction​</a:t>
            </a:r>
          </a:p>
          <a:p>
            <a:r>
              <a:rPr lang="en-US" dirty="0"/>
              <a:t>Ec2 Machine</a:t>
            </a:r>
          </a:p>
          <a:p>
            <a:r>
              <a:rPr lang="en-US" dirty="0"/>
              <a:t>​Storage on AWS</a:t>
            </a:r>
          </a:p>
          <a:p>
            <a:r>
              <a:rPr lang="en-US" dirty="0"/>
              <a:t>Scalable system</a:t>
            </a:r>
          </a:p>
          <a:p>
            <a:r>
              <a:rPr lang="en-US" dirty="0"/>
              <a:t>​Deployment</a:t>
            </a:r>
          </a:p>
          <a:p>
            <a:r>
              <a:rPr lang="en-US" dirty="0"/>
              <a:t>​Security</a:t>
            </a:r>
          </a:p>
          <a:p>
            <a:r>
              <a:rPr lang="en-US" dirty="0"/>
              <a:t>Price optimization</a:t>
            </a:r>
          </a:p>
        </p:txBody>
      </p:sp>
      <p:sp>
        <p:nvSpPr>
          <p:cNvPr id="4" name="Rectangle 3">
            <a:extLst>
              <a:ext uri="{FF2B5EF4-FFF2-40B4-BE49-F238E27FC236}">
                <a16:creationId xmlns:a16="http://schemas.microsoft.com/office/drawing/2014/main" id="{DF0951FE-1B67-CF30-3117-6B2E21C96078}"/>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SSH connection from AWS Web</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135B6E37-607F-9C29-F13A-CCDF20CB28FA}"/>
              </a:ext>
            </a:extLst>
          </p:cNvPr>
          <p:cNvPicPr>
            <a:picLocks noChangeAspect="1"/>
          </p:cNvPicPr>
          <p:nvPr/>
        </p:nvPicPr>
        <p:blipFill>
          <a:blip r:embed="rId2"/>
          <a:stretch>
            <a:fillRect/>
          </a:stretch>
        </p:blipFill>
        <p:spPr>
          <a:xfrm>
            <a:off x="0" y="1026459"/>
            <a:ext cx="12192000" cy="5715000"/>
          </a:xfrm>
          <a:prstGeom prst="rect">
            <a:avLst/>
          </a:prstGeom>
        </p:spPr>
      </p:pic>
      <p:sp>
        <p:nvSpPr>
          <p:cNvPr id="3" name="Rectangle 2">
            <a:extLst>
              <a:ext uri="{FF2B5EF4-FFF2-40B4-BE49-F238E27FC236}">
                <a16:creationId xmlns:a16="http://schemas.microsoft.com/office/drawing/2014/main" id="{3B95DE5B-D416-3F73-D9ED-F17C1E6A4BD2}"/>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54267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IP Address</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90D652D8-C763-4C68-46BA-BD6C1FB1EE51}"/>
              </a:ext>
            </a:extLst>
          </p:cNvPr>
          <p:cNvPicPr>
            <a:picLocks noChangeAspect="1"/>
          </p:cNvPicPr>
          <p:nvPr/>
        </p:nvPicPr>
        <p:blipFill>
          <a:blip r:embed="rId2"/>
          <a:stretch>
            <a:fillRect/>
          </a:stretch>
        </p:blipFill>
        <p:spPr>
          <a:xfrm>
            <a:off x="0" y="1194120"/>
            <a:ext cx="12192000" cy="5258655"/>
          </a:xfrm>
          <a:prstGeom prst="rect">
            <a:avLst/>
          </a:prstGeom>
        </p:spPr>
      </p:pic>
      <p:sp>
        <p:nvSpPr>
          <p:cNvPr id="4" name="Rectangle 3">
            <a:extLst>
              <a:ext uri="{FF2B5EF4-FFF2-40B4-BE49-F238E27FC236}">
                <a16:creationId xmlns:a16="http://schemas.microsoft.com/office/drawing/2014/main" id="{4148B587-87D8-339D-5495-E655078121A6}"/>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883587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Resource Monitor</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F51FE2D0-6746-0693-FBBE-D45AF5752293}"/>
              </a:ext>
            </a:extLst>
          </p:cNvPr>
          <p:cNvPicPr>
            <a:picLocks noChangeAspect="1"/>
          </p:cNvPicPr>
          <p:nvPr/>
        </p:nvPicPr>
        <p:blipFill>
          <a:blip r:embed="rId2"/>
          <a:stretch>
            <a:fillRect/>
          </a:stretch>
        </p:blipFill>
        <p:spPr>
          <a:xfrm>
            <a:off x="0" y="1359046"/>
            <a:ext cx="12192000" cy="5197743"/>
          </a:xfrm>
          <a:prstGeom prst="rect">
            <a:avLst/>
          </a:prstGeom>
        </p:spPr>
      </p:pic>
      <p:sp>
        <p:nvSpPr>
          <p:cNvPr id="4" name="Rectangle 3">
            <a:extLst>
              <a:ext uri="{FF2B5EF4-FFF2-40B4-BE49-F238E27FC236}">
                <a16:creationId xmlns:a16="http://schemas.microsoft.com/office/drawing/2014/main" id="{7ECBE73B-3AF7-D0B9-A15E-72DC5BF06F5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38142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17" name="Picture 16">
            <a:extLst>
              <a:ext uri="{FF2B5EF4-FFF2-40B4-BE49-F238E27FC236}">
                <a16:creationId xmlns:a16="http://schemas.microsoft.com/office/drawing/2014/main" id="{CDB94F09-D6CB-047B-3208-BF57E340F36A}"/>
              </a:ext>
            </a:extLst>
          </p:cNvPr>
          <p:cNvPicPr>
            <a:picLocks noChangeAspect="1"/>
          </p:cNvPicPr>
          <p:nvPr/>
        </p:nvPicPr>
        <p:blipFill>
          <a:blip r:embed="rId2"/>
          <a:stretch>
            <a:fillRect/>
          </a:stretch>
        </p:blipFill>
        <p:spPr>
          <a:xfrm>
            <a:off x="-96982" y="-54553"/>
            <a:ext cx="12385964" cy="6967106"/>
          </a:xfrm>
          <a:prstGeom prst="rect">
            <a:avLst/>
          </a:prstGeom>
        </p:spPr>
      </p:pic>
      <p:sp>
        <p:nvSpPr>
          <p:cNvPr id="3" name="Rectangle 2">
            <a:extLst>
              <a:ext uri="{FF2B5EF4-FFF2-40B4-BE49-F238E27FC236}">
                <a16:creationId xmlns:a16="http://schemas.microsoft.com/office/drawing/2014/main" id="{A3690C6C-217A-FB8F-7941-951F321DB9D8}"/>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90384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3" name="Picture 2">
            <a:extLst>
              <a:ext uri="{FF2B5EF4-FFF2-40B4-BE49-F238E27FC236}">
                <a16:creationId xmlns:a16="http://schemas.microsoft.com/office/drawing/2014/main" id="{F47D42FD-4C05-E39D-B6FA-ACC9B12B37D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5A5F02-422B-AFEA-104C-9D8F8FB3DE5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770615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25</a:t>
            </a:fld>
            <a:endParaRPr lang="en-US" dirty="0"/>
          </a:p>
        </p:txBody>
      </p:sp>
      <p:pic>
        <p:nvPicPr>
          <p:cNvPr id="4" name="Picture 3">
            <a:extLst>
              <a:ext uri="{FF2B5EF4-FFF2-40B4-BE49-F238E27FC236}">
                <a16:creationId xmlns:a16="http://schemas.microsoft.com/office/drawing/2014/main" id="{49E66F77-660F-6FB8-4033-FF0E4ECEFD50}"/>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15F43BF-EC14-AF45-1F0B-AAFB812FF036}"/>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417188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8417858" cy="769441"/>
          </a:xfrm>
          <a:prstGeom prst="rect">
            <a:avLst/>
          </a:prstGeom>
          <a:noFill/>
        </p:spPr>
        <p:txBody>
          <a:bodyPr wrap="square" rtlCol="0">
            <a:spAutoFit/>
          </a:bodyPr>
          <a:lstStyle/>
          <a:p>
            <a:r>
              <a:rPr lang="en-US" sz="4400" dirty="0">
                <a:solidFill>
                  <a:schemeClr val="accent6">
                    <a:lumMod val="75000"/>
                  </a:schemeClr>
                </a:solidFill>
              </a:rPr>
              <a:t>EBS types</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9BC699C8-703D-A610-A4C9-B7C609BE5B72}"/>
              </a:ext>
            </a:extLst>
          </p:cNvPr>
          <p:cNvPicPr>
            <a:picLocks noChangeAspect="1"/>
          </p:cNvPicPr>
          <p:nvPr/>
        </p:nvPicPr>
        <p:blipFill>
          <a:blip r:embed="rId2"/>
          <a:stretch>
            <a:fillRect/>
          </a:stretch>
        </p:blipFill>
        <p:spPr>
          <a:xfrm>
            <a:off x="967908" y="996221"/>
            <a:ext cx="10256184" cy="5745238"/>
          </a:xfrm>
          <a:prstGeom prst="rect">
            <a:avLst/>
          </a:prstGeom>
        </p:spPr>
      </p:pic>
      <p:sp>
        <p:nvSpPr>
          <p:cNvPr id="3" name="Rectangle 2">
            <a:extLst>
              <a:ext uri="{FF2B5EF4-FFF2-40B4-BE49-F238E27FC236}">
                <a16:creationId xmlns:a16="http://schemas.microsoft.com/office/drawing/2014/main" id="{C2ECAA5C-C218-37D7-4C51-AD98ED5F49C9}"/>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85940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26F910-5603-E48A-D47F-896AC0181A76}"/>
              </a:ext>
            </a:extLst>
          </p:cNvPr>
          <p:cNvSpPr/>
          <p:nvPr/>
        </p:nvSpPr>
        <p:spPr>
          <a:xfrm>
            <a:off x="0" y="0"/>
            <a:ext cx="12192000"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DB459F1-02D6-C734-252F-A8565E614D72}"/>
              </a:ext>
            </a:extLst>
          </p:cNvPr>
          <p:cNvSpPr txBox="1"/>
          <p:nvPr/>
        </p:nvSpPr>
        <p:spPr>
          <a:xfrm>
            <a:off x="3639672" y="2823883"/>
            <a:ext cx="8964704" cy="923330"/>
          </a:xfrm>
          <a:prstGeom prst="rect">
            <a:avLst/>
          </a:prstGeom>
          <a:noFill/>
        </p:spPr>
        <p:txBody>
          <a:bodyPr wrap="square" rtlCol="0">
            <a:spAutoFit/>
          </a:bodyPr>
          <a:lstStyle/>
          <a:p>
            <a:r>
              <a:rPr lang="en-US" sz="5400" b="1" dirty="0">
                <a:solidFill>
                  <a:schemeClr val="accent5">
                    <a:lumMod val="75000"/>
                  </a:schemeClr>
                </a:solidFill>
              </a:rPr>
              <a:t>Security Practice</a:t>
            </a:r>
            <a:endParaRPr lang="en-IN" sz="5400" b="1" dirty="0">
              <a:solidFill>
                <a:schemeClr val="accent5">
                  <a:lumMod val="75000"/>
                </a:schemeClr>
              </a:solidFill>
            </a:endParaRPr>
          </a:p>
        </p:txBody>
      </p:sp>
      <p:sp>
        <p:nvSpPr>
          <p:cNvPr id="4" name="Rectangle 3">
            <a:extLst>
              <a:ext uri="{FF2B5EF4-FFF2-40B4-BE49-F238E27FC236}">
                <a16:creationId xmlns:a16="http://schemas.microsoft.com/office/drawing/2014/main" id="{D4C89D3D-C2B8-ADC7-3874-0A64FADD65BA}"/>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045040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4" name="Picture 3">
            <a:extLst>
              <a:ext uri="{FF2B5EF4-FFF2-40B4-BE49-F238E27FC236}">
                <a16:creationId xmlns:a16="http://schemas.microsoft.com/office/drawing/2014/main" id="{ECDF4854-772C-D637-D0C1-ED1700F9E3E4}"/>
              </a:ext>
            </a:extLst>
          </p:cNvPr>
          <p:cNvPicPr>
            <a:picLocks noChangeAspect="1"/>
          </p:cNvPicPr>
          <p:nvPr/>
        </p:nvPicPr>
        <p:blipFill>
          <a:blip r:embed="rId2"/>
          <a:stretch>
            <a:fillRect/>
          </a:stretch>
        </p:blipFill>
        <p:spPr>
          <a:xfrm>
            <a:off x="0" y="854075"/>
            <a:ext cx="12192000" cy="5149850"/>
          </a:xfrm>
          <a:prstGeom prst="rect">
            <a:avLst/>
          </a:prstGeom>
        </p:spPr>
      </p:pic>
      <p:sp>
        <p:nvSpPr>
          <p:cNvPr id="3" name="Rectangle 2">
            <a:extLst>
              <a:ext uri="{FF2B5EF4-FFF2-40B4-BE49-F238E27FC236}">
                <a16:creationId xmlns:a16="http://schemas.microsoft.com/office/drawing/2014/main" id="{E9A17082-CE0F-46E2-D71F-E15CF7FCA692}"/>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21025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29</a:t>
            </a:fld>
            <a:endParaRPr lang="en-US" dirty="0"/>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a:xfrm>
            <a:off x="768096" y="2687977"/>
            <a:ext cx="10671048" cy="768096"/>
          </a:xfrm>
        </p:spPr>
        <p:txBody>
          <a:bodyPr/>
          <a:lstStyle/>
          <a:p>
            <a:r>
              <a:rPr lang="en-US" dirty="0"/>
              <a:t>SECURITY GROUPS VISUAL VIEW</a:t>
            </a:r>
            <a:br>
              <a:rPr lang="en-US" dirty="0"/>
            </a:br>
            <a:endParaRPr lang="en-IN" dirty="0"/>
          </a:p>
        </p:txBody>
      </p:sp>
      <p:pic>
        <p:nvPicPr>
          <p:cNvPr id="2" name="Picture 1">
            <a:extLst>
              <a:ext uri="{FF2B5EF4-FFF2-40B4-BE49-F238E27FC236}">
                <a16:creationId xmlns:a16="http://schemas.microsoft.com/office/drawing/2014/main" id="{9E066408-3755-2F39-3671-A4304979F33A}"/>
              </a:ext>
            </a:extLst>
          </p:cNvPr>
          <p:cNvPicPr>
            <a:picLocks noChangeAspect="1"/>
          </p:cNvPicPr>
          <p:nvPr/>
        </p:nvPicPr>
        <p:blipFill>
          <a:blip r:embed="rId2"/>
          <a:stretch>
            <a:fillRect/>
          </a:stretch>
        </p:blipFill>
        <p:spPr>
          <a:xfrm>
            <a:off x="7620" y="0"/>
            <a:ext cx="12192000" cy="6705600"/>
          </a:xfrm>
          <a:prstGeom prst="rect">
            <a:avLst/>
          </a:prstGeom>
        </p:spPr>
      </p:pic>
      <p:sp>
        <p:nvSpPr>
          <p:cNvPr id="4" name="Rectangle 3">
            <a:extLst>
              <a:ext uri="{FF2B5EF4-FFF2-40B4-BE49-F238E27FC236}">
                <a16:creationId xmlns:a16="http://schemas.microsoft.com/office/drawing/2014/main" id="{D48D895C-F7FA-5EAC-A84F-B7BB60CD31A3}"/>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52897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Ec2</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sz="2000" b="0" i="0" dirty="0">
                <a:solidFill>
                  <a:srgbClr val="5D67AC"/>
                </a:solidFill>
                <a:effectLst/>
                <a:latin typeface="Söhne"/>
              </a:rPr>
              <a:t>Amazon Elastic Compute Cloud (EC2) is a web service that provides resizable compute capacity in the cloud. In simpler terms, EC2 allows you to rent virtual servers (called instances) from Amazon's cloud infrastructure, which you can use to run your applications or services. You can choose the instance type based on your needs, whether it's for general-purpose computing, memory-intensive tasks, or high-performance computing. </a:t>
            </a:r>
            <a:endParaRPr lang="en-US" sz="2000" dirty="0">
              <a:solidFill>
                <a:srgbClr val="5D67AC"/>
              </a:solidFill>
            </a:endParaRP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199"/>
            <a:ext cx="3538907" cy="699247"/>
          </a:xfrm>
        </p:spPr>
        <p:txBody>
          <a:bodyPr/>
          <a:lstStyle/>
          <a:p>
            <a:r>
              <a:rPr lang="en-US" dirty="0"/>
              <a:t>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5" name="Rectangle 4">
            <a:extLst>
              <a:ext uri="{FF2B5EF4-FFF2-40B4-BE49-F238E27FC236}">
                <a16:creationId xmlns:a16="http://schemas.microsoft.com/office/drawing/2014/main" id="{DD079822-9F2B-6535-B2E0-87C995A854CB}"/>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30</a:t>
            </a:fld>
            <a:endParaRPr lang="en-US" dirty="0"/>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p:txBody>
          <a:bodyPr/>
          <a:lstStyle/>
          <a:p>
            <a:endParaRPr lang="en-IN" dirty="0"/>
          </a:p>
        </p:txBody>
      </p:sp>
      <p:pic>
        <p:nvPicPr>
          <p:cNvPr id="11" name="Picture 10">
            <a:extLst>
              <a:ext uri="{FF2B5EF4-FFF2-40B4-BE49-F238E27FC236}">
                <a16:creationId xmlns:a16="http://schemas.microsoft.com/office/drawing/2014/main" id="{54388AC2-350D-3F3B-DDD7-90BC3995D7F7}"/>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EBCF1EE-8EAB-31EE-6B1D-220D9B3D9B4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886474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31</a:t>
            </a:fld>
            <a:endParaRPr lang="en-US" dirty="0"/>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1E0601EE-3124-D2E9-E26D-655588EE7AC6}"/>
              </a:ext>
            </a:extLst>
          </p:cNvPr>
          <p:cNvPicPr>
            <a:picLocks noChangeAspect="1"/>
          </p:cNvPicPr>
          <p:nvPr/>
        </p:nvPicPr>
        <p:blipFill>
          <a:blip r:embed="rId2"/>
          <a:stretch>
            <a:fillRect/>
          </a:stretch>
        </p:blipFill>
        <p:spPr>
          <a:xfrm>
            <a:off x="129540" y="87125"/>
            <a:ext cx="11932920" cy="6945333"/>
          </a:xfrm>
          <a:prstGeom prst="rect">
            <a:avLst/>
          </a:prstGeom>
        </p:spPr>
      </p:pic>
      <p:sp>
        <p:nvSpPr>
          <p:cNvPr id="4" name="Rectangle 3">
            <a:extLst>
              <a:ext uri="{FF2B5EF4-FFF2-40B4-BE49-F238E27FC236}">
                <a16:creationId xmlns:a16="http://schemas.microsoft.com/office/drawing/2014/main" id="{DB406746-B12A-B8B2-2CA4-6AA5B0A6BBA3}"/>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759969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32</a:t>
            </a:fld>
            <a:endParaRPr lang="en-US" dirty="0"/>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FD6FF030-85DB-22F1-3DC3-1D32F465C48B}"/>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9A72F2A-B9D2-EE3E-7775-DF42E457BD5E}"/>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542140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72255"/>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949664FE-316C-2768-FB75-453EA1B2C9A0}"/>
              </a:ext>
            </a:extLst>
          </p:cNvPr>
          <p:cNvPicPr>
            <a:picLocks noChangeAspect="1"/>
          </p:cNvPicPr>
          <p:nvPr/>
        </p:nvPicPr>
        <p:blipFill>
          <a:blip r:embed="rId2"/>
          <a:stretch>
            <a:fillRect/>
          </a:stretch>
        </p:blipFill>
        <p:spPr>
          <a:xfrm>
            <a:off x="0" y="1076132"/>
            <a:ext cx="12192000" cy="5118479"/>
          </a:xfrm>
          <a:prstGeom prst="rect">
            <a:avLst/>
          </a:prstGeom>
        </p:spPr>
      </p:pic>
      <p:sp>
        <p:nvSpPr>
          <p:cNvPr id="4" name="Rectangle 3">
            <a:extLst>
              <a:ext uri="{FF2B5EF4-FFF2-40B4-BE49-F238E27FC236}">
                <a16:creationId xmlns:a16="http://schemas.microsoft.com/office/drawing/2014/main" id="{2A4BC2B3-E984-212E-2976-D3F60FFD3C4A}"/>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4194339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72255"/>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5A0199F-9D18-28F8-B0A8-8827C07A9170}"/>
              </a:ext>
            </a:extLst>
          </p:cNvPr>
          <p:cNvPicPr>
            <a:picLocks noChangeAspect="1"/>
          </p:cNvPicPr>
          <p:nvPr/>
        </p:nvPicPr>
        <p:blipFill>
          <a:blip r:embed="rId2"/>
          <a:stretch>
            <a:fillRect/>
          </a:stretch>
        </p:blipFill>
        <p:spPr>
          <a:xfrm>
            <a:off x="-1" y="817825"/>
            <a:ext cx="12434047" cy="5326028"/>
          </a:xfrm>
          <a:prstGeom prst="rect">
            <a:avLst/>
          </a:prstGeom>
        </p:spPr>
      </p:pic>
      <p:sp>
        <p:nvSpPr>
          <p:cNvPr id="3" name="Rectangle 2">
            <a:extLst>
              <a:ext uri="{FF2B5EF4-FFF2-40B4-BE49-F238E27FC236}">
                <a16:creationId xmlns:a16="http://schemas.microsoft.com/office/drawing/2014/main" id="{92E6DB7E-B33E-3552-79DA-BD675E0188EA}"/>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044162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4D559309-8C92-3EAE-4D61-8673585BFA6E}"/>
              </a:ext>
            </a:extLst>
          </p:cNvPr>
          <p:cNvSpPr>
            <a:spLocks noGrp="1"/>
          </p:cNvSpPr>
          <p:nvPr>
            <p:ph type="title"/>
          </p:nvPr>
        </p:nvSpPr>
        <p:spPr/>
        <p:txBody>
          <a:bodyPr/>
          <a:lstStyle/>
          <a:p>
            <a:endParaRPr lang="en-IN" dirty="0"/>
          </a:p>
        </p:txBody>
      </p:sp>
      <p:pic>
        <p:nvPicPr>
          <p:cNvPr id="6" name="Picture 5">
            <a:extLst>
              <a:ext uri="{FF2B5EF4-FFF2-40B4-BE49-F238E27FC236}">
                <a16:creationId xmlns:a16="http://schemas.microsoft.com/office/drawing/2014/main" id="{FFFB4C36-014A-4F28-111F-13BE19879E82}"/>
              </a:ext>
            </a:extLst>
          </p:cNvPr>
          <p:cNvPicPr>
            <a:picLocks noChangeAspect="1"/>
          </p:cNvPicPr>
          <p:nvPr/>
        </p:nvPicPr>
        <p:blipFill>
          <a:blip r:embed="rId2"/>
          <a:stretch>
            <a:fillRect/>
          </a:stretch>
        </p:blipFill>
        <p:spPr>
          <a:xfrm>
            <a:off x="514350" y="842122"/>
            <a:ext cx="11444568" cy="5399902"/>
          </a:xfrm>
          <a:prstGeom prst="rect">
            <a:avLst/>
          </a:prstGeom>
        </p:spPr>
      </p:pic>
      <p:sp>
        <p:nvSpPr>
          <p:cNvPr id="3" name="Rectangle 2">
            <a:extLst>
              <a:ext uri="{FF2B5EF4-FFF2-40B4-BE49-F238E27FC236}">
                <a16:creationId xmlns:a16="http://schemas.microsoft.com/office/drawing/2014/main" id="{103CF22D-F609-C084-B528-6EEAC7A2722F}"/>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460993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26F910-5603-E48A-D47F-896AC0181A76}"/>
              </a:ext>
            </a:extLst>
          </p:cNvPr>
          <p:cNvSpPr/>
          <p:nvPr/>
        </p:nvSpPr>
        <p:spPr>
          <a:xfrm>
            <a:off x="0" y="0"/>
            <a:ext cx="12192000" cy="6858000"/>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DB459F1-02D6-C734-252F-A8565E614D72}"/>
              </a:ext>
            </a:extLst>
          </p:cNvPr>
          <p:cNvSpPr txBox="1"/>
          <p:nvPr/>
        </p:nvSpPr>
        <p:spPr>
          <a:xfrm>
            <a:off x="3639672" y="2823883"/>
            <a:ext cx="8964704" cy="923330"/>
          </a:xfrm>
          <a:prstGeom prst="rect">
            <a:avLst/>
          </a:prstGeom>
          <a:noFill/>
        </p:spPr>
        <p:txBody>
          <a:bodyPr wrap="square" rtlCol="0">
            <a:spAutoFit/>
          </a:bodyPr>
          <a:lstStyle/>
          <a:p>
            <a:r>
              <a:rPr lang="en-US" sz="5400" b="1" dirty="0">
                <a:solidFill>
                  <a:schemeClr val="accent5">
                    <a:lumMod val="75000"/>
                  </a:schemeClr>
                </a:solidFill>
              </a:rPr>
              <a:t>Price Optimization</a:t>
            </a:r>
            <a:endParaRPr lang="en-IN" sz="5400" b="1" dirty="0">
              <a:solidFill>
                <a:schemeClr val="accent5">
                  <a:lumMod val="75000"/>
                </a:schemeClr>
              </a:solidFill>
            </a:endParaRPr>
          </a:p>
        </p:txBody>
      </p:sp>
      <p:sp>
        <p:nvSpPr>
          <p:cNvPr id="4" name="Rectangle 3">
            <a:extLst>
              <a:ext uri="{FF2B5EF4-FFF2-40B4-BE49-F238E27FC236}">
                <a16:creationId xmlns:a16="http://schemas.microsoft.com/office/drawing/2014/main" id="{A21DA090-A03B-CD8E-1F7F-645D894EF9BC}"/>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009492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B21B4C8-3CC1-EDF7-E9F4-A27328F03DA1}"/>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3AD2208-10B6-D845-11C9-70048CA09886}"/>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854694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265EA54-60B4-96E6-4EFB-DBAA7EEB5548}"/>
              </a:ext>
            </a:extLst>
          </p:cNvPr>
          <p:cNvPicPr>
            <a:picLocks noChangeAspect="1"/>
          </p:cNvPicPr>
          <p:nvPr/>
        </p:nvPicPr>
        <p:blipFill>
          <a:blip r:embed="rId2"/>
          <a:stretch>
            <a:fillRect/>
          </a:stretch>
        </p:blipFill>
        <p:spPr>
          <a:xfrm>
            <a:off x="-71718" y="0"/>
            <a:ext cx="12559513" cy="7064726"/>
          </a:xfrm>
          <a:prstGeom prst="rect">
            <a:avLst/>
          </a:prstGeom>
        </p:spPr>
      </p:pic>
      <p:sp>
        <p:nvSpPr>
          <p:cNvPr id="6" name="Rectangle 5">
            <a:extLst>
              <a:ext uri="{FF2B5EF4-FFF2-40B4-BE49-F238E27FC236}">
                <a16:creationId xmlns:a16="http://schemas.microsoft.com/office/drawing/2014/main" id="{F354BFE9-FA44-47F9-369A-90B496B5A1A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844965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AC1874E-6C99-898D-5F07-3A8242FA2470}"/>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CBE390A-A1B0-5778-FA45-9BCA6CFB0FF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40852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Ec2</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sz="2000" b="0" i="0" dirty="0">
                <a:solidFill>
                  <a:srgbClr val="5D67AC"/>
                </a:solidFill>
                <a:effectLst/>
                <a:latin typeface="Söhne"/>
              </a:rPr>
              <a:t>Amazon Elastic Compute Cloud (EC2) is a web service that provides resizable compute capacity in the cloud. In simpler terms, EC2 allows you to rent virtual servers (called instances) from Amazon's cloud infrastructure, which you can use to run your applications or services. You can choose the instance type based on your needs, whether it's for general-purpose computing, memory-intensive tasks, or high-performance computing. </a:t>
            </a:r>
            <a:endParaRPr lang="en-US" sz="2000" dirty="0">
              <a:solidFill>
                <a:srgbClr val="5D67AC"/>
              </a:solidFill>
            </a:endParaRP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7" y="457199"/>
            <a:ext cx="3538907" cy="699247"/>
          </a:xfrm>
        </p:spPr>
        <p:txBody>
          <a:bodyPr/>
          <a:lstStyle/>
          <a:p>
            <a:r>
              <a:rPr lang="en-US" dirty="0"/>
              <a:t> </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Picture 4">
            <a:extLst>
              <a:ext uri="{FF2B5EF4-FFF2-40B4-BE49-F238E27FC236}">
                <a16:creationId xmlns:a16="http://schemas.microsoft.com/office/drawing/2014/main" id="{1D06B355-8CBA-E4A7-D8D6-18F19541FBA5}"/>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8B59E51-0376-BD9C-9C5C-49E424040EFE}"/>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707859739"/>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884A26B-F31C-3CD1-9669-325D3610FBC5}"/>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7D1E5F4-D60D-BD5D-8170-17E63CB552A4}"/>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820155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A6D1A4E-F6C8-8F96-8A90-AE6B451236F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A9EBF3C-E268-39AB-0B35-57E000BA4D80}"/>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168652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8B4ADC4-C1AD-9347-85E3-255698C52A6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3744CF8-86D4-FE2F-5E85-1FFC295F5FBC}"/>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242167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77B457D-095D-C77A-B744-65193CFC37ED}"/>
              </a:ext>
            </a:extLst>
          </p:cNvPr>
          <p:cNvPicPr>
            <a:picLocks noChangeAspect="1"/>
          </p:cNvPicPr>
          <p:nvPr/>
        </p:nvPicPr>
        <p:blipFill>
          <a:blip r:embed="rId2"/>
          <a:stretch>
            <a:fillRect/>
          </a:stretch>
        </p:blipFill>
        <p:spPr>
          <a:xfrm>
            <a:off x="4034117" y="182500"/>
            <a:ext cx="3893077" cy="6561179"/>
          </a:xfrm>
          <a:prstGeom prst="rect">
            <a:avLst/>
          </a:prstGeom>
        </p:spPr>
      </p:pic>
      <p:sp>
        <p:nvSpPr>
          <p:cNvPr id="4" name="Rectangle 3">
            <a:extLst>
              <a:ext uri="{FF2B5EF4-FFF2-40B4-BE49-F238E27FC236}">
                <a16:creationId xmlns:a16="http://schemas.microsoft.com/office/drawing/2014/main" id="{865F9687-3DC5-AC81-8233-3442DCEAE13F}"/>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9429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a:extLst>
              <a:ext uri="{FF2B5EF4-FFF2-40B4-BE49-F238E27FC236}">
                <a16:creationId xmlns:a16="http://schemas.microsoft.com/office/drawing/2014/main" id="{65F91813-5551-3F3F-DE2C-9C0BDB07FC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328" y="0"/>
            <a:ext cx="7253344" cy="6858000"/>
          </a:xfrm>
          <a:prstGeom prst="rect">
            <a:avLst/>
          </a:prstGeom>
        </p:spPr>
      </p:pic>
      <p:sp>
        <p:nvSpPr>
          <p:cNvPr id="6" name="Rectangle 5">
            <a:extLst>
              <a:ext uri="{FF2B5EF4-FFF2-40B4-BE49-F238E27FC236}">
                <a16:creationId xmlns:a16="http://schemas.microsoft.com/office/drawing/2014/main" id="{9396AA8C-9257-7DEA-2BC1-9EB8770A7A21}"/>
              </a:ext>
            </a:extLst>
          </p:cNvPr>
          <p:cNvSpPr/>
          <p:nvPr/>
        </p:nvSpPr>
        <p:spPr>
          <a:xfrm>
            <a:off x="107576" y="98612"/>
            <a:ext cx="9036424" cy="67235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000000"/>
                </a:solidFill>
                <a:effectLst/>
                <a:latin typeface="Montserrat" panose="020B0604020202020204" pitchFamily="2" charset="0"/>
              </a:rPr>
              <a:t>AWS Managed Services </a:t>
            </a:r>
          </a:p>
        </p:txBody>
      </p:sp>
      <p:sp>
        <p:nvSpPr>
          <p:cNvPr id="3" name="Rectangle 2">
            <a:extLst>
              <a:ext uri="{FF2B5EF4-FFF2-40B4-BE49-F238E27FC236}">
                <a16:creationId xmlns:a16="http://schemas.microsoft.com/office/drawing/2014/main" id="{DBB5D0F0-853B-82AE-E359-8C50791D7CDC}"/>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4">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12305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396AA8C-9257-7DEA-2BC1-9EB8770A7A21}"/>
              </a:ext>
            </a:extLst>
          </p:cNvPr>
          <p:cNvSpPr/>
          <p:nvPr/>
        </p:nvSpPr>
        <p:spPr>
          <a:xfrm>
            <a:off x="107576" y="98612"/>
            <a:ext cx="9036424" cy="67235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000000"/>
                </a:solidFill>
                <a:effectLst/>
                <a:latin typeface="Montserrat" panose="020B0604020202020204" pitchFamily="2" charset="0"/>
              </a:rPr>
              <a:t>AWS Managed Services  Benefit</a:t>
            </a:r>
            <a:endParaRPr lang="en-IN" dirty="0"/>
          </a:p>
        </p:txBody>
      </p:sp>
      <p:pic>
        <p:nvPicPr>
          <p:cNvPr id="3" name="Picture 2">
            <a:extLst>
              <a:ext uri="{FF2B5EF4-FFF2-40B4-BE49-F238E27FC236}">
                <a16:creationId xmlns:a16="http://schemas.microsoft.com/office/drawing/2014/main" id="{780E7587-B474-C786-03F0-62F4BF2A049F}"/>
              </a:ext>
            </a:extLst>
          </p:cNvPr>
          <p:cNvPicPr>
            <a:picLocks noChangeAspect="1"/>
          </p:cNvPicPr>
          <p:nvPr/>
        </p:nvPicPr>
        <p:blipFill>
          <a:blip r:embed="rId2"/>
          <a:stretch>
            <a:fillRect/>
          </a:stretch>
        </p:blipFill>
        <p:spPr>
          <a:xfrm>
            <a:off x="1809750" y="701488"/>
            <a:ext cx="8572500" cy="6057900"/>
          </a:xfrm>
          <a:prstGeom prst="rect">
            <a:avLst/>
          </a:prstGeom>
        </p:spPr>
      </p:pic>
      <p:sp>
        <p:nvSpPr>
          <p:cNvPr id="4" name="Rectangle 3">
            <a:extLst>
              <a:ext uri="{FF2B5EF4-FFF2-40B4-BE49-F238E27FC236}">
                <a16:creationId xmlns:a16="http://schemas.microsoft.com/office/drawing/2014/main" id="{849B6AFB-4C06-C839-BD0F-D5B1AB3A65A0}"/>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422640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Development &amp; HOST </a:t>
            </a:r>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46</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Architecture&amp; ci-cd setup</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First define the architecture of project may be monolithic or micro-service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Development</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Now choose any asynchronous framework and do development</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Testing</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Now test on the local system and build the production file</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Git-hub</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Now push development build file on the git repo </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From git-hub you can set direct AWS pipeline to deploy production server</a:t>
            </a:r>
          </a:p>
        </p:txBody>
      </p:sp>
      <p:sp>
        <p:nvSpPr>
          <p:cNvPr id="3" name="Rectangle 2">
            <a:extLst>
              <a:ext uri="{FF2B5EF4-FFF2-40B4-BE49-F238E27FC236}">
                <a16:creationId xmlns:a16="http://schemas.microsoft.com/office/drawing/2014/main" id="{84374DB2-D886-AC27-5480-BCBFDEFE6C18}"/>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7">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600494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396AA8C-9257-7DEA-2BC1-9EB8770A7A21}"/>
              </a:ext>
            </a:extLst>
          </p:cNvPr>
          <p:cNvSpPr/>
          <p:nvPr/>
        </p:nvSpPr>
        <p:spPr>
          <a:xfrm>
            <a:off x="107576" y="98612"/>
            <a:ext cx="9036424" cy="67235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lumMod val="95000"/>
                    <a:lumOff val="5000"/>
                  </a:schemeClr>
                </a:solidFill>
              </a:rPr>
              <a:t>Application architecture</a:t>
            </a:r>
          </a:p>
        </p:txBody>
      </p:sp>
      <p:pic>
        <p:nvPicPr>
          <p:cNvPr id="8" name="Picture 7">
            <a:extLst>
              <a:ext uri="{FF2B5EF4-FFF2-40B4-BE49-F238E27FC236}">
                <a16:creationId xmlns:a16="http://schemas.microsoft.com/office/drawing/2014/main" id="{99666CB4-ABDD-249B-0F9B-F131301C50E9}"/>
              </a:ext>
            </a:extLst>
          </p:cNvPr>
          <p:cNvPicPr>
            <a:picLocks noChangeAspect="1"/>
          </p:cNvPicPr>
          <p:nvPr/>
        </p:nvPicPr>
        <p:blipFill>
          <a:blip r:embed="rId2"/>
          <a:stretch>
            <a:fillRect/>
          </a:stretch>
        </p:blipFill>
        <p:spPr>
          <a:xfrm>
            <a:off x="-71718" y="1636059"/>
            <a:ext cx="12192000" cy="3585882"/>
          </a:xfrm>
          <a:prstGeom prst="rect">
            <a:avLst/>
          </a:prstGeom>
        </p:spPr>
      </p:pic>
      <p:sp>
        <p:nvSpPr>
          <p:cNvPr id="3" name="Rectangle 2">
            <a:extLst>
              <a:ext uri="{FF2B5EF4-FFF2-40B4-BE49-F238E27FC236}">
                <a16:creationId xmlns:a16="http://schemas.microsoft.com/office/drawing/2014/main" id="{0B9A25AB-9BB1-22F7-851D-C7F4EC56B75F}"/>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6498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A8EFE23-6D67-BF88-DFE0-594FE1597C16}"/>
              </a:ext>
            </a:extLst>
          </p:cNvPr>
          <p:cNvPicPr>
            <a:picLocks noChangeAspect="1"/>
          </p:cNvPicPr>
          <p:nvPr/>
        </p:nvPicPr>
        <p:blipFill>
          <a:blip r:embed="rId2"/>
          <a:stretch>
            <a:fillRect/>
          </a:stretch>
        </p:blipFill>
        <p:spPr>
          <a:xfrm>
            <a:off x="224066" y="75931"/>
            <a:ext cx="11501820" cy="6858000"/>
          </a:xfrm>
          <a:prstGeom prst="rect">
            <a:avLst/>
          </a:prstGeom>
        </p:spPr>
      </p:pic>
      <p:sp>
        <p:nvSpPr>
          <p:cNvPr id="6" name="Rectangle 5">
            <a:extLst>
              <a:ext uri="{FF2B5EF4-FFF2-40B4-BE49-F238E27FC236}">
                <a16:creationId xmlns:a16="http://schemas.microsoft.com/office/drawing/2014/main" id="{9396AA8C-9257-7DEA-2BC1-9EB8770A7A21}"/>
              </a:ext>
            </a:extLst>
          </p:cNvPr>
          <p:cNvSpPr/>
          <p:nvPr/>
        </p:nvSpPr>
        <p:spPr>
          <a:xfrm>
            <a:off x="71717" y="75931"/>
            <a:ext cx="4007224" cy="77598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Montserrat" panose="020B0604020202020204" pitchFamily="2" charset="0"/>
              </a:rPr>
              <a:t>Example</a:t>
            </a:r>
            <a:endParaRPr lang="en-IN" dirty="0"/>
          </a:p>
        </p:txBody>
      </p:sp>
      <p:sp>
        <p:nvSpPr>
          <p:cNvPr id="4" name="Rectangle 3">
            <a:extLst>
              <a:ext uri="{FF2B5EF4-FFF2-40B4-BE49-F238E27FC236}">
                <a16:creationId xmlns:a16="http://schemas.microsoft.com/office/drawing/2014/main" id="{BB5CA868-FE4D-9F55-70E4-B7FD95A3CACD}"/>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46233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F731968-DD02-377D-E7DE-696DCB2687E8}"/>
              </a:ext>
            </a:extLst>
          </p:cNvPr>
          <p:cNvPicPr>
            <a:picLocks noChangeAspect="1"/>
          </p:cNvPicPr>
          <p:nvPr/>
        </p:nvPicPr>
        <p:blipFill>
          <a:blip r:embed="rId2"/>
          <a:stretch>
            <a:fillRect/>
          </a:stretch>
        </p:blipFill>
        <p:spPr>
          <a:xfrm>
            <a:off x="-13448" y="82250"/>
            <a:ext cx="12389224" cy="6961363"/>
          </a:xfrm>
          <a:prstGeom prst="rect">
            <a:avLst/>
          </a:prstGeom>
        </p:spPr>
      </p:pic>
      <p:sp>
        <p:nvSpPr>
          <p:cNvPr id="6" name="Rectangle 5">
            <a:extLst>
              <a:ext uri="{FF2B5EF4-FFF2-40B4-BE49-F238E27FC236}">
                <a16:creationId xmlns:a16="http://schemas.microsoft.com/office/drawing/2014/main" id="{9396AA8C-9257-7DEA-2BC1-9EB8770A7A21}"/>
              </a:ext>
            </a:extLst>
          </p:cNvPr>
          <p:cNvSpPr/>
          <p:nvPr/>
        </p:nvSpPr>
        <p:spPr>
          <a:xfrm>
            <a:off x="-71718" y="-24924"/>
            <a:ext cx="4007224" cy="775985"/>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Montserrat" panose="020B0604020202020204" pitchFamily="2" charset="0"/>
              </a:rPr>
              <a:t>Example</a:t>
            </a:r>
            <a:endParaRPr lang="en-IN" dirty="0"/>
          </a:p>
        </p:txBody>
      </p:sp>
      <p:sp>
        <p:nvSpPr>
          <p:cNvPr id="3" name="Rectangle 2">
            <a:extLst>
              <a:ext uri="{FF2B5EF4-FFF2-40B4-BE49-F238E27FC236}">
                <a16:creationId xmlns:a16="http://schemas.microsoft.com/office/drawing/2014/main" id="{E8A64EAF-7D00-B877-E32D-9A03AEDBE263}"/>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3088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How to create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dirty="0">
                <a:latin typeface="Sabon Next LT" panose="02000500000000000000" pitchFamily="2" charset="0"/>
                <a:cs typeface="Sabon Next LT" panose="02000500000000000000" pitchFamily="2" charset="0"/>
              </a:rPr>
              <a:t>EC2 Machine</a:t>
            </a:r>
            <a:endParaRPr lang="en-US" sz="2400" dirty="0">
              <a:solidFill>
                <a:schemeClr val="accent6"/>
              </a:solidFill>
              <a:latin typeface="Sabon Next LT" panose="02000500000000000000" pitchFamily="2" charset="0"/>
              <a:cs typeface="Sabon Next LT" panose="02000500000000000000" pitchFamily="2" charset="0"/>
            </a:endParaRPr>
          </a:p>
        </p:txBody>
      </p:sp>
      <p:sp>
        <p:nvSpPr>
          <p:cNvPr id="5" name="Rectangle 4">
            <a:extLst>
              <a:ext uri="{FF2B5EF4-FFF2-40B4-BE49-F238E27FC236}">
                <a16:creationId xmlns:a16="http://schemas.microsoft.com/office/drawing/2014/main" id="{77A3F2E5-BF18-26FE-B118-6A66214C94EA}"/>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2952923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C7ACF78-5EF2-6975-9155-70DA2F7AC241}"/>
              </a:ext>
            </a:extLst>
          </p:cNvPr>
          <p:cNvPicPr>
            <a:picLocks noChangeAspect="1"/>
          </p:cNvPicPr>
          <p:nvPr/>
        </p:nvPicPr>
        <p:blipFill>
          <a:blip r:embed="rId2"/>
          <a:stretch>
            <a:fillRect/>
          </a:stretch>
        </p:blipFill>
        <p:spPr>
          <a:xfrm>
            <a:off x="687440" y="0"/>
            <a:ext cx="10817120" cy="7071114"/>
          </a:xfrm>
          <a:prstGeom prst="rect">
            <a:avLst/>
          </a:prstGeom>
        </p:spPr>
      </p:pic>
      <p:sp>
        <p:nvSpPr>
          <p:cNvPr id="4" name="Rectangle 3">
            <a:extLst>
              <a:ext uri="{FF2B5EF4-FFF2-40B4-BE49-F238E27FC236}">
                <a16:creationId xmlns:a16="http://schemas.microsoft.com/office/drawing/2014/main" id="{0DAB8026-71F8-7ED2-776B-F8EEA4B10329}"/>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52466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9E94B97-6106-4F22-5827-8DD74FF75B76}"/>
              </a:ext>
            </a:extLst>
          </p:cNvPr>
          <p:cNvPicPr>
            <a:picLocks noChangeAspect="1"/>
          </p:cNvPicPr>
          <p:nvPr/>
        </p:nvPicPr>
        <p:blipFill>
          <a:blip r:embed="rId2"/>
          <a:stretch>
            <a:fillRect/>
          </a:stretch>
        </p:blipFill>
        <p:spPr>
          <a:xfrm>
            <a:off x="0" y="541421"/>
            <a:ext cx="12192000" cy="5775158"/>
          </a:xfrm>
          <a:prstGeom prst="rect">
            <a:avLst/>
          </a:prstGeom>
        </p:spPr>
      </p:pic>
      <p:sp>
        <p:nvSpPr>
          <p:cNvPr id="3" name="Rectangle 2">
            <a:extLst>
              <a:ext uri="{FF2B5EF4-FFF2-40B4-BE49-F238E27FC236}">
                <a16:creationId xmlns:a16="http://schemas.microsoft.com/office/drawing/2014/main" id="{E45EA428-4361-802F-C924-C576F8C4B769}"/>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332926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7C846F-2821-A946-0038-DAB72869F36B}"/>
              </a:ext>
            </a:extLst>
          </p:cNvPr>
          <p:cNvSpPr/>
          <p:nvPr/>
        </p:nvSpPr>
        <p:spPr>
          <a:xfrm>
            <a:off x="-71718" y="-27432"/>
            <a:ext cx="12505765" cy="706472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396AA8C-9257-7DEA-2BC1-9EB8770A7A21}"/>
              </a:ext>
            </a:extLst>
          </p:cNvPr>
          <p:cNvSpPr/>
          <p:nvPr/>
        </p:nvSpPr>
        <p:spPr>
          <a:xfrm>
            <a:off x="107576" y="98612"/>
            <a:ext cx="9036424" cy="67235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Montserrat" panose="020B0604020202020204" pitchFamily="2" charset="0"/>
              </a:rPr>
              <a:t>Work Flow in DevOps</a:t>
            </a:r>
            <a:endParaRPr lang="en-IN" dirty="0"/>
          </a:p>
        </p:txBody>
      </p:sp>
      <p:pic>
        <p:nvPicPr>
          <p:cNvPr id="4" name="Picture 3">
            <a:extLst>
              <a:ext uri="{FF2B5EF4-FFF2-40B4-BE49-F238E27FC236}">
                <a16:creationId xmlns:a16="http://schemas.microsoft.com/office/drawing/2014/main" id="{DF437F07-4ECD-3E6B-7E42-A6119A8B45B4}"/>
              </a:ext>
            </a:extLst>
          </p:cNvPr>
          <p:cNvPicPr>
            <a:picLocks noChangeAspect="1"/>
          </p:cNvPicPr>
          <p:nvPr/>
        </p:nvPicPr>
        <p:blipFill>
          <a:blip r:embed="rId2"/>
          <a:stretch>
            <a:fillRect/>
          </a:stretch>
        </p:blipFill>
        <p:spPr>
          <a:xfrm>
            <a:off x="963706" y="770965"/>
            <a:ext cx="9941859" cy="6029194"/>
          </a:xfrm>
          <a:prstGeom prst="rect">
            <a:avLst/>
          </a:prstGeom>
        </p:spPr>
      </p:pic>
      <p:sp>
        <p:nvSpPr>
          <p:cNvPr id="3" name="Rectangle 2">
            <a:extLst>
              <a:ext uri="{FF2B5EF4-FFF2-40B4-BE49-F238E27FC236}">
                <a16:creationId xmlns:a16="http://schemas.microsoft.com/office/drawing/2014/main" id="{2CC0E855-33D8-B3B4-BDF0-0B28F3B7C581}"/>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5307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Road map for </a:t>
            </a:r>
            <a:r>
              <a:rPr lang="en-US" dirty="0" err="1"/>
              <a:t>devops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Medium level</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Linux</a:t>
            </a:r>
          </a:p>
          <a:p>
            <a:r>
              <a:rPr lang="en-US" dirty="0"/>
              <a:t>Networking</a:t>
            </a:r>
          </a:p>
          <a:p>
            <a:r>
              <a:rPr lang="en-US" dirty="0"/>
              <a:t>Security</a:t>
            </a:r>
          </a:p>
          <a:p>
            <a:r>
              <a:rPr lang="en-US" dirty="0"/>
              <a:t>CI/CD</a:t>
            </a:r>
          </a:p>
          <a:p>
            <a:r>
              <a:rPr lang="en-US" dirty="0"/>
              <a:t>AWS</a:t>
            </a:r>
          </a:p>
          <a:p>
            <a:r>
              <a:rPr lang="en-US" dirty="0"/>
              <a:t>Infrastructure as code</a:t>
            </a:r>
          </a:p>
          <a:p>
            <a:r>
              <a:rPr lang="en-US" dirty="0"/>
              <a:t>Programming</a:t>
            </a:r>
          </a:p>
          <a:p>
            <a:endParaRPr lang="en-US" dirty="0"/>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Advance level</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Containers</a:t>
            </a:r>
          </a:p>
          <a:p>
            <a:r>
              <a:rPr lang="en-US" dirty="0"/>
              <a:t>Kubernetes</a:t>
            </a:r>
          </a:p>
          <a:p>
            <a:endParaRPr lang="en-US" dirty="0"/>
          </a:p>
        </p:txBody>
      </p:sp>
      <p:sp>
        <p:nvSpPr>
          <p:cNvPr id="4" name="Rectangle 3">
            <a:extLst>
              <a:ext uri="{FF2B5EF4-FFF2-40B4-BE49-F238E27FC236}">
                <a16:creationId xmlns:a16="http://schemas.microsoft.com/office/drawing/2014/main" id="{D0CD2256-4481-41C5-A180-53D9761B7A6A}"/>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2">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170280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452282" y="1975104"/>
            <a:ext cx="4244430" cy="2623790"/>
          </a:xfrm>
        </p:spPr>
        <p:txBody>
          <a:bodyPr/>
          <a:lstStyle/>
          <a:p>
            <a:r>
              <a:rPr lang="en-US" dirty="0"/>
              <a:t>THANK YOU</a:t>
            </a:r>
            <a:br>
              <a:rPr lang="en-US" dirty="0"/>
            </a:br>
            <a:endParaRPr lang="en-US" dirty="0"/>
          </a:p>
        </p:txBody>
      </p:sp>
      <p:sp>
        <p:nvSpPr>
          <p:cNvPr id="7" name="Rectangle 6">
            <a:extLst>
              <a:ext uri="{FF2B5EF4-FFF2-40B4-BE49-F238E27FC236}">
                <a16:creationId xmlns:a16="http://schemas.microsoft.com/office/drawing/2014/main" id="{68F65BD1-32AA-3181-1C5C-53DBDE46CBB2}"/>
              </a:ext>
            </a:extLst>
          </p:cNvPr>
          <p:cNvSpPr/>
          <p:nvPr/>
        </p:nvSpPr>
        <p:spPr>
          <a:xfrm>
            <a:off x="448235" y="3765176"/>
            <a:ext cx="5522259" cy="1416423"/>
          </a:xfrm>
          <a:prstGeom prst="rect">
            <a:avLst/>
          </a:prstGeom>
          <a:solidFill>
            <a:srgbClr val="FDFAF6"/>
          </a:solidFill>
          <a:ln>
            <a:solidFill>
              <a:srgbClr val="FDFAF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2800" dirty="0" err="1">
                <a:solidFill>
                  <a:schemeClr val="accent6">
                    <a:lumMod val="50000"/>
                  </a:schemeClr>
                </a:solidFill>
                <a:hlinkClick r:id="rId2">
                  <a:extLst>
                    <a:ext uri="{A12FA001-AC4F-418D-AE19-62706E023703}">
                      <ahyp:hlinkClr xmlns:ahyp="http://schemas.microsoft.com/office/drawing/2018/hyperlinkcolor" val="tx"/>
                    </a:ext>
                  </a:extLst>
                </a:hlinkClick>
              </a:rPr>
              <a:t>AlgoSathi</a:t>
            </a:r>
            <a:endParaRPr lang="en-IN" sz="2800" dirty="0">
              <a:solidFill>
                <a:schemeClr val="accent6">
                  <a:lumMod val="50000"/>
                </a:schemeClr>
              </a:solidFill>
            </a:endParaRPr>
          </a:p>
        </p:txBody>
      </p:sp>
      <p:sp>
        <p:nvSpPr>
          <p:cNvPr id="4" name="Rectangle 3">
            <a:extLst>
              <a:ext uri="{FF2B5EF4-FFF2-40B4-BE49-F238E27FC236}">
                <a16:creationId xmlns:a16="http://schemas.microsoft.com/office/drawing/2014/main" id="{6881EA26-4B72-7D8B-E260-D37DFC59B38C}"/>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DBD185-E4F8-8473-8A0F-2AE85ACCD69C}"/>
              </a:ext>
            </a:extLst>
          </p:cNvPr>
          <p:cNvPicPr>
            <a:picLocks noChangeAspect="1"/>
          </p:cNvPicPr>
          <p:nvPr/>
        </p:nvPicPr>
        <p:blipFill>
          <a:blip r:embed="rId2"/>
          <a:stretch>
            <a:fillRect/>
          </a:stretch>
        </p:blipFill>
        <p:spPr>
          <a:xfrm>
            <a:off x="-15618" y="1188382"/>
            <a:ext cx="12223235" cy="5481357"/>
          </a:xfrm>
          <a:prstGeom prst="rect">
            <a:avLst/>
          </a:prstGeom>
        </p:spPr>
      </p:pic>
      <p:sp>
        <p:nvSpPr>
          <p:cNvPr id="8" name="TextBox 7">
            <a:extLst>
              <a:ext uri="{FF2B5EF4-FFF2-40B4-BE49-F238E27FC236}">
                <a16:creationId xmlns:a16="http://schemas.microsoft.com/office/drawing/2014/main" id="{FDB459F1-02D6-C734-252F-A8565E614D72}"/>
              </a:ext>
            </a:extLst>
          </p:cNvPr>
          <p:cNvSpPr txBox="1"/>
          <p:nvPr/>
        </p:nvSpPr>
        <p:spPr>
          <a:xfrm>
            <a:off x="224118" y="116541"/>
            <a:ext cx="4267200" cy="769441"/>
          </a:xfrm>
          <a:prstGeom prst="rect">
            <a:avLst/>
          </a:prstGeom>
          <a:noFill/>
        </p:spPr>
        <p:txBody>
          <a:bodyPr wrap="square" rtlCol="0">
            <a:spAutoFit/>
          </a:bodyPr>
          <a:lstStyle/>
          <a:p>
            <a:r>
              <a:rPr lang="en-US" sz="4400" dirty="0">
                <a:solidFill>
                  <a:schemeClr val="accent6">
                    <a:lumMod val="75000"/>
                  </a:schemeClr>
                </a:solidFill>
              </a:rPr>
              <a:t>Ec2 Dashboard</a:t>
            </a:r>
            <a:endParaRPr lang="en-IN" sz="4400" dirty="0">
              <a:solidFill>
                <a:schemeClr val="accent6">
                  <a:lumMod val="75000"/>
                </a:schemeClr>
              </a:solidFill>
            </a:endParaRPr>
          </a:p>
        </p:txBody>
      </p:sp>
      <p:sp>
        <p:nvSpPr>
          <p:cNvPr id="3" name="Rectangle 2">
            <a:extLst>
              <a:ext uri="{FF2B5EF4-FFF2-40B4-BE49-F238E27FC236}">
                <a16:creationId xmlns:a16="http://schemas.microsoft.com/office/drawing/2014/main" id="{F9E71C97-07B0-8B52-B461-4D7C7B1AC766}"/>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89033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5262282" cy="769441"/>
          </a:xfrm>
          <a:prstGeom prst="rect">
            <a:avLst/>
          </a:prstGeom>
          <a:noFill/>
        </p:spPr>
        <p:txBody>
          <a:bodyPr wrap="square" rtlCol="0">
            <a:spAutoFit/>
          </a:bodyPr>
          <a:lstStyle/>
          <a:p>
            <a:r>
              <a:rPr lang="en-US" sz="4400" dirty="0">
                <a:solidFill>
                  <a:schemeClr val="accent6">
                    <a:lumMod val="75000"/>
                  </a:schemeClr>
                </a:solidFill>
              </a:rPr>
              <a:t>Naming of Instance</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8F588743-C1E1-36CA-5F3C-DD52B0732264}"/>
              </a:ext>
            </a:extLst>
          </p:cNvPr>
          <p:cNvPicPr>
            <a:picLocks noChangeAspect="1"/>
          </p:cNvPicPr>
          <p:nvPr/>
        </p:nvPicPr>
        <p:blipFill>
          <a:blip r:embed="rId2"/>
          <a:stretch>
            <a:fillRect/>
          </a:stretch>
        </p:blipFill>
        <p:spPr>
          <a:xfrm>
            <a:off x="-1" y="1156446"/>
            <a:ext cx="12260132" cy="5477435"/>
          </a:xfrm>
          <a:prstGeom prst="rect">
            <a:avLst/>
          </a:prstGeom>
        </p:spPr>
      </p:pic>
      <p:sp>
        <p:nvSpPr>
          <p:cNvPr id="4" name="Rectangle 3">
            <a:extLst>
              <a:ext uri="{FF2B5EF4-FFF2-40B4-BE49-F238E27FC236}">
                <a16:creationId xmlns:a16="http://schemas.microsoft.com/office/drawing/2014/main" id="{DB516762-DB4B-1A13-7C0E-BDD3A065BE38}"/>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68194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B459F1-02D6-C734-252F-A8565E614D72}"/>
              </a:ext>
            </a:extLst>
          </p:cNvPr>
          <p:cNvSpPr txBox="1"/>
          <p:nvPr/>
        </p:nvSpPr>
        <p:spPr>
          <a:xfrm>
            <a:off x="107577" y="116541"/>
            <a:ext cx="5262282" cy="769441"/>
          </a:xfrm>
          <a:prstGeom prst="rect">
            <a:avLst/>
          </a:prstGeom>
          <a:noFill/>
        </p:spPr>
        <p:txBody>
          <a:bodyPr wrap="square" rtlCol="0">
            <a:spAutoFit/>
          </a:bodyPr>
          <a:lstStyle/>
          <a:p>
            <a:r>
              <a:rPr lang="en-US" sz="4400" dirty="0">
                <a:solidFill>
                  <a:schemeClr val="accent6">
                    <a:lumMod val="75000"/>
                  </a:schemeClr>
                </a:solidFill>
              </a:rPr>
              <a:t>OS Types</a:t>
            </a:r>
            <a:endParaRPr lang="en-IN" sz="4400" dirty="0">
              <a:solidFill>
                <a:schemeClr val="accent6">
                  <a:lumMod val="75000"/>
                </a:schemeClr>
              </a:solidFill>
            </a:endParaRPr>
          </a:p>
        </p:txBody>
      </p:sp>
      <p:pic>
        <p:nvPicPr>
          <p:cNvPr id="4" name="Picture 3">
            <a:extLst>
              <a:ext uri="{FF2B5EF4-FFF2-40B4-BE49-F238E27FC236}">
                <a16:creationId xmlns:a16="http://schemas.microsoft.com/office/drawing/2014/main" id="{3EE5ADF4-C12E-6DD1-BD93-F1150281388A}"/>
              </a:ext>
            </a:extLst>
          </p:cNvPr>
          <p:cNvPicPr>
            <a:picLocks noChangeAspect="1"/>
          </p:cNvPicPr>
          <p:nvPr/>
        </p:nvPicPr>
        <p:blipFill>
          <a:blip r:embed="rId2"/>
          <a:stretch>
            <a:fillRect/>
          </a:stretch>
        </p:blipFill>
        <p:spPr>
          <a:xfrm>
            <a:off x="0" y="1186890"/>
            <a:ext cx="12192000" cy="5111750"/>
          </a:xfrm>
          <a:prstGeom prst="rect">
            <a:avLst/>
          </a:prstGeom>
        </p:spPr>
      </p:pic>
      <p:sp>
        <p:nvSpPr>
          <p:cNvPr id="3" name="Rectangle 2">
            <a:extLst>
              <a:ext uri="{FF2B5EF4-FFF2-40B4-BE49-F238E27FC236}">
                <a16:creationId xmlns:a16="http://schemas.microsoft.com/office/drawing/2014/main" id="{E6B1CC1D-F58B-3959-3CE1-2DB9E1C7C381}"/>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387259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EA3225-185D-D2C8-CF17-47562DB8347A}"/>
              </a:ext>
            </a:extLst>
          </p:cNvPr>
          <p:cNvSpPr/>
          <p:nvPr/>
        </p:nvSpPr>
        <p:spPr>
          <a:xfrm>
            <a:off x="-161365" y="-80682"/>
            <a:ext cx="12586447" cy="7781364"/>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DB459F1-02D6-C734-252F-A8565E614D72}"/>
              </a:ext>
            </a:extLst>
          </p:cNvPr>
          <p:cNvSpPr txBox="1"/>
          <p:nvPr/>
        </p:nvSpPr>
        <p:spPr>
          <a:xfrm>
            <a:off x="107577" y="116541"/>
            <a:ext cx="5262282" cy="769441"/>
          </a:xfrm>
          <a:prstGeom prst="rect">
            <a:avLst/>
          </a:prstGeom>
          <a:noFill/>
        </p:spPr>
        <p:txBody>
          <a:bodyPr wrap="square" rtlCol="0">
            <a:spAutoFit/>
          </a:bodyPr>
          <a:lstStyle/>
          <a:p>
            <a:r>
              <a:rPr lang="en-US" sz="4400" dirty="0" err="1">
                <a:solidFill>
                  <a:schemeClr val="accent6">
                    <a:lumMod val="75000"/>
                  </a:schemeClr>
                </a:solidFill>
              </a:rPr>
              <a:t>Os</a:t>
            </a:r>
            <a:r>
              <a:rPr lang="en-US" sz="4400" dirty="0">
                <a:solidFill>
                  <a:schemeClr val="accent6">
                    <a:lumMod val="75000"/>
                  </a:schemeClr>
                </a:solidFill>
              </a:rPr>
              <a:t> Types</a:t>
            </a:r>
            <a:endParaRPr lang="en-IN" sz="4400" dirty="0">
              <a:solidFill>
                <a:schemeClr val="accent6">
                  <a:lumMod val="75000"/>
                </a:schemeClr>
              </a:solidFill>
            </a:endParaRPr>
          </a:p>
        </p:txBody>
      </p:sp>
      <p:pic>
        <p:nvPicPr>
          <p:cNvPr id="3" name="Picture 2">
            <a:extLst>
              <a:ext uri="{FF2B5EF4-FFF2-40B4-BE49-F238E27FC236}">
                <a16:creationId xmlns:a16="http://schemas.microsoft.com/office/drawing/2014/main" id="{D5DA4A9F-B9BC-EDD4-3161-41F7B339E3E8}"/>
              </a:ext>
            </a:extLst>
          </p:cNvPr>
          <p:cNvPicPr>
            <a:picLocks noChangeAspect="1"/>
          </p:cNvPicPr>
          <p:nvPr/>
        </p:nvPicPr>
        <p:blipFill>
          <a:blip r:embed="rId2"/>
          <a:stretch>
            <a:fillRect/>
          </a:stretch>
        </p:blipFill>
        <p:spPr>
          <a:xfrm>
            <a:off x="107577" y="0"/>
            <a:ext cx="11416468" cy="8012582"/>
          </a:xfrm>
          <a:prstGeom prst="rect">
            <a:avLst/>
          </a:prstGeom>
        </p:spPr>
      </p:pic>
      <p:sp>
        <p:nvSpPr>
          <p:cNvPr id="4" name="Rectangle 3">
            <a:extLst>
              <a:ext uri="{FF2B5EF4-FFF2-40B4-BE49-F238E27FC236}">
                <a16:creationId xmlns:a16="http://schemas.microsoft.com/office/drawing/2014/main" id="{55245DF3-0F5D-2E56-54DD-CFDE76060F52}"/>
              </a:ext>
            </a:extLst>
          </p:cNvPr>
          <p:cNvSpPr/>
          <p:nvPr/>
        </p:nvSpPr>
        <p:spPr>
          <a:xfrm>
            <a:off x="10174941" y="0"/>
            <a:ext cx="2017059" cy="1882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hlinkClick r:id="rId3">
                  <a:extLst>
                    <a:ext uri="{A12FA001-AC4F-418D-AE19-62706E023703}">
                      <ahyp:hlinkClr xmlns:ahyp="http://schemas.microsoft.com/office/drawing/2018/hyperlinkcolor" val="tx"/>
                    </a:ext>
                  </a:extLst>
                </a:hlinkClick>
              </a:rPr>
              <a:t>Nand Kishore Ola</a:t>
            </a:r>
            <a:r>
              <a:rPr lang="en-US" dirty="0"/>
              <a:t>​</a:t>
            </a:r>
          </a:p>
        </p:txBody>
      </p:sp>
    </p:spTree>
    <p:extLst>
      <p:ext uri="{BB962C8B-B14F-4D97-AF65-F5344CB8AC3E}">
        <p14:creationId xmlns:p14="http://schemas.microsoft.com/office/powerpoint/2010/main" val="158903990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{4F2E456F-B134-4242-976C-DCB2006D6ADA}tf78438558_win32</Template>
  <TotalTime>328</TotalTime>
  <Words>590</Words>
  <Application>Microsoft Office PowerPoint</Application>
  <PresentationFormat>Widescreen</PresentationFormat>
  <Paragraphs>141</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Arial Black</vt:lpstr>
      <vt:lpstr>Google Sans</vt:lpstr>
      <vt:lpstr>Montserrat</vt:lpstr>
      <vt:lpstr>Sabon Next LT</vt:lpstr>
      <vt:lpstr>Söhne</vt:lpstr>
      <vt:lpstr>Office Theme</vt:lpstr>
      <vt:lpstr>Intro to cloud </vt:lpstr>
      <vt:lpstr>AGENDA</vt:lpstr>
      <vt:lpstr>Ec2</vt:lpstr>
      <vt:lpstr>Ec2</vt:lpstr>
      <vt:lpstr>How to create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GROUPS VISUAL 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&amp; HOST </vt:lpstr>
      <vt:lpstr>PowerPoint Presentation</vt:lpstr>
      <vt:lpstr>PowerPoint Presentation</vt:lpstr>
      <vt:lpstr>PowerPoint Presentation</vt:lpstr>
      <vt:lpstr>PowerPoint Presentation</vt:lpstr>
      <vt:lpstr>PowerPoint Presentation</vt:lpstr>
      <vt:lpstr>PowerPoint Presentation</vt:lpstr>
      <vt:lpstr>Road map for devops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cloud</dc:title>
  <dc:subject/>
  <dc:creator>Nand Kishore OLA</dc:creator>
  <cp:lastModifiedBy>Nand Kishore Ola</cp:lastModifiedBy>
  <cp:revision>5</cp:revision>
  <dcterms:created xsi:type="dcterms:W3CDTF">2023-04-19T16:25:37Z</dcterms:created>
  <dcterms:modified xsi:type="dcterms:W3CDTF">2023-04-21T07:34:31Z</dcterms:modified>
</cp:coreProperties>
</file>